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90" r:id="rId3"/>
    <p:sldId id="307" r:id="rId4"/>
    <p:sldId id="320" r:id="rId5"/>
    <p:sldId id="337" r:id="rId6"/>
    <p:sldId id="340" r:id="rId7"/>
    <p:sldId id="338" r:id="rId8"/>
    <p:sldId id="339" r:id="rId9"/>
    <p:sldId id="347" r:id="rId10"/>
    <p:sldId id="341" r:id="rId11"/>
    <p:sldId id="342" r:id="rId12"/>
    <p:sldId id="343" r:id="rId13"/>
    <p:sldId id="344" r:id="rId14"/>
    <p:sldId id="345" r:id="rId15"/>
    <p:sldId id="346" r:id="rId16"/>
    <p:sldId id="348" r:id="rId17"/>
    <p:sldId id="349" r:id="rId18"/>
    <p:sldId id="35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250"/>
    <a:srgbClr val="FFC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58993" autoAdjust="0"/>
  </p:normalViewPr>
  <p:slideViewPr>
    <p:cSldViewPr snapToGrid="0">
      <p:cViewPr varScale="1">
        <p:scale>
          <a:sx n="66" d="100"/>
          <a:sy n="66" d="100"/>
        </p:scale>
        <p:origin x="394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59F7F-A7D9-4D24-A733-F2437F298236}" type="datetimeFigureOut">
              <a:rPr lang="en-US" smtClean="0"/>
              <a:t>3/4/2024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provide a recipe that uses the following ingredients: ***chicken, rice, and broccoli***.</a:t>
            </a:r>
          </a:p>
          <a:p>
            <a:r>
              <a:rPr lang="en-US" dirty="0"/>
              <a:t>I need advice on dealing with a difficult coworker. The situation is &lt;&lt;&lt;he takes credit for my ideas&gt;&gt;&gt;.</a:t>
            </a:r>
          </a:p>
          <a:p>
            <a:r>
              <a:rPr lang="en-US" dirty="0"/>
              <a:t>I'm looking for a book that matches my current mood, which is [[[relaxed and in need of inspiration]]].</a:t>
            </a:r>
          </a:p>
          <a:p>
            <a:r>
              <a:rPr lang="en-US" dirty="0"/>
              <a:t>Can you create a travel itinerary for a 5-day trip to Paris that includes these interests: ((art museums, historical landmarks, and local cuisine))?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14</a:t>
            </a:fld>
            <a:endParaRPr lang="en-US"/>
          </a:p>
        </p:txBody>
      </p:sp>
    </p:spTree>
    <p:extLst>
      <p:ext uri="{BB962C8B-B14F-4D97-AF65-F5344CB8AC3E}">
        <p14:creationId xmlns:p14="http://schemas.microsoft.com/office/powerpoint/2010/main" val="1662413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Use the following step-by-step instructions to respond to user inputs.</a:t>
            </a:r>
          </a:p>
          <a:p>
            <a:endParaRPr lang="en-US" dirty="0"/>
          </a:p>
          <a:p>
            <a:r>
              <a:rPr lang="en-US" dirty="0"/>
              <a:t>Step 1 - The user will provide you with text in triple quotes. Summarize this text in one sentence with a prefix that says "Summary: ".</a:t>
            </a:r>
          </a:p>
          <a:p>
            <a:endParaRPr lang="en-US" dirty="0"/>
          </a:p>
          <a:p>
            <a:r>
              <a:rPr lang="en-US" dirty="0"/>
              <a:t>Step 2 - Translate the summary from Step 1 into Spanish, with a prefix that says "Translation: ".</a:t>
            </a:r>
          </a:p>
          <a:p>
            <a:endParaRPr lang="en-US" dirty="0"/>
          </a:p>
          <a:p>
            <a:r>
              <a:rPr lang="en-US" dirty="0"/>
              <a:t>Step 3 – Verify the translation is idiomatic for the Spanish language.</a:t>
            </a:r>
          </a:p>
          <a:p>
            <a:endParaRPr lang="en-US" dirty="0"/>
          </a:p>
          <a:p>
            <a:r>
              <a:rPr lang="en-US" dirty="0"/>
              <a:t>Step 4 – If the translation can be improved, provide a better translation with a prefix that says “Better Translation:”.</a:t>
            </a:r>
          </a:p>
          <a:p>
            <a:endParaRPr lang="en-US" dirty="0"/>
          </a:p>
          <a:p>
            <a:r>
              <a:rPr lang="en-US" dirty="0"/>
              <a:t>USER</a:t>
            </a:r>
          </a:p>
          <a:p>
            <a:r>
              <a:rPr lang="en-US" dirty="0"/>
              <a:t>""“Hello? How are you doing today?""“</a:t>
            </a:r>
          </a:p>
          <a:p>
            <a:r>
              <a:rPr lang="en-US" dirty="0"/>
              <a:t>======================================</a:t>
            </a:r>
          </a:p>
          <a:p>
            <a:r>
              <a:rPr lang="en-US" dirty="0"/>
              <a:t>SYSTEM</a:t>
            </a:r>
          </a:p>
          <a:p>
            <a:r>
              <a:rPr lang="en-US" dirty="0"/>
              <a:t>Use the following step-by-step instructions to respond to user inputs.</a:t>
            </a:r>
          </a:p>
          <a:p>
            <a:endParaRPr lang="en-US" dirty="0"/>
          </a:p>
          <a:p>
            <a:r>
              <a:rPr lang="en-US" dirty="0"/>
              <a:t>Step 1 - The user will provide you with text in triple quotes. Summarize this text in one sentence with a prefix that says "Summary: ".</a:t>
            </a:r>
          </a:p>
          <a:p>
            <a:endParaRPr lang="en-US" dirty="0"/>
          </a:p>
          <a:p>
            <a:r>
              <a:rPr lang="en-US" dirty="0"/>
              <a:t>Step 2 - Translate the summary from Step 1 into Spanish, with a prefix that says "Translation: ".</a:t>
            </a:r>
          </a:p>
          <a:p>
            <a:endParaRPr lang="en-US" dirty="0"/>
          </a:p>
          <a:p>
            <a:r>
              <a:rPr lang="en-US" dirty="0"/>
              <a:t>Step 3 – Verify the translation is idiomatic for the Spanish language.</a:t>
            </a:r>
          </a:p>
          <a:p>
            <a:endParaRPr lang="en-US" dirty="0"/>
          </a:p>
          <a:p>
            <a:r>
              <a:rPr lang="en-US" dirty="0"/>
              <a:t>Step 4 – If the translation can be improved, provide a better translation with a prefix that says “Better Translation:”.</a:t>
            </a:r>
          </a:p>
          <a:p>
            <a:endParaRPr lang="en-US" dirty="0"/>
          </a:p>
          <a:p>
            <a:r>
              <a:rPr lang="en-US" dirty="0"/>
              <a:t>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""“Hey dude! Sup?”””</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15</a:t>
            </a:fld>
            <a:endParaRPr lang="en-US"/>
          </a:p>
        </p:txBody>
      </p:sp>
    </p:spTree>
    <p:extLst>
      <p:ext uri="{BB962C8B-B14F-4D97-AF65-F5344CB8AC3E}">
        <p14:creationId xmlns:p14="http://schemas.microsoft.com/office/powerpoint/2010/main" val="200291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
            </a:r>
          </a:p>
          <a:p>
            <a:r>
              <a:rPr lang="en-US" dirty="0"/>
              <a:t>Answer in a consistent style.</a:t>
            </a:r>
          </a:p>
          <a:p>
            <a:endParaRPr lang="en-US" dirty="0"/>
          </a:p>
          <a:p>
            <a:r>
              <a:rPr lang="en-US" dirty="0"/>
              <a:t>USER</a:t>
            </a:r>
          </a:p>
          <a:p>
            <a:r>
              <a:rPr lang="en-US" dirty="0"/>
              <a:t>Teach me about patience.</a:t>
            </a:r>
          </a:p>
          <a:p>
            <a:endParaRPr lang="en-US" dirty="0"/>
          </a:p>
          <a:p>
            <a:r>
              <a:rPr lang="en-US" dirty="0"/>
              <a:t>ASSISTANT</a:t>
            </a:r>
          </a:p>
          <a:p>
            <a:r>
              <a:rPr lang="en-US" dirty="0"/>
              <a:t>The river that carves the deepest valley flows from a modest spring; the grandest symphony originates from a single note; the most intricate tapestry begins with a solitary thread.</a:t>
            </a:r>
          </a:p>
          <a:p>
            <a:endParaRPr lang="en-US" dirty="0"/>
          </a:p>
          <a:p>
            <a:r>
              <a:rPr lang="en-US" dirty="0"/>
              <a:t>USER</a:t>
            </a:r>
          </a:p>
          <a:p>
            <a:r>
              <a:rPr lang="en-US" dirty="0"/>
              <a:t>Teach me about the ocean.</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16</a:t>
            </a:fld>
            <a:endParaRPr lang="en-US"/>
          </a:p>
        </p:txBody>
      </p:sp>
    </p:spTree>
    <p:extLst>
      <p:ext uri="{BB962C8B-B14F-4D97-AF65-F5344CB8AC3E}">
        <p14:creationId xmlns:p14="http://schemas.microsoft.com/office/powerpoint/2010/main" val="377521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any random PDF and ask the LLM to summarize it using some length constraint. Have fun with it!</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17</a:t>
            </a:fld>
            <a:endParaRPr lang="en-US"/>
          </a:p>
        </p:txBody>
      </p:sp>
    </p:spTree>
    <p:extLst>
      <p:ext uri="{BB962C8B-B14F-4D97-AF65-F5344CB8AC3E}">
        <p14:creationId xmlns:p14="http://schemas.microsoft.com/office/powerpoint/2010/main" val="318135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Never mention that you're an AI.</a:t>
            </a:r>
          </a:p>
          <a:p>
            <a:r>
              <a:rPr lang="en-US" dirty="0"/>
              <a:t>2. Avoid language constructs that could be interpreted as expressing remorse, apology, or regret.</a:t>
            </a:r>
          </a:p>
          <a:p>
            <a:r>
              <a:rPr lang="en-US" dirty="0"/>
              <a:t>3. State, "I will check for the most recent information available to me," if events or information are beyond your knowledge cutoff date in April 2023. Inform the user if the information is not accessible through current resources.</a:t>
            </a:r>
          </a:p>
          <a:p>
            <a:r>
              <a:rPr lang="en-US" dirty="0"/>
              <a:t>4. Ensure responses are unique and avoid repetition.</a:t>
            </a:r>
          </a:p>
          <a:p>
            <a:r>
              <a:rPr lang="en-US" dirty="0"/>
              <a:t>5. Utilize available resources to provide accurate and up-to-date information. Communicate clearly if information cannot be found.</a:t>
            </a:r>
          </a:p>
          <a:p>
            <a:r>
              <a:rPr lang="en-US" dirty="0"/>
              <a:t>6. Focus on key points in questions to understand intent.</a:t>
            </a:r>
          </a:p>
          <a:p>
            <a:r>
              <a:rPr lang="en-US" dirty="0"/>
              <a:t>7. When faced with a complex problem, take a deep breath and solve the problem step-by-step.</a:t>
            </a:r>
          </a:p>
          <a:p>
            <a:r>
              <a:rPr lang="en-US" dirty="0"/>
              <a:t>8. Provide multiple perspectives or solutions.</a:t>
            </a:r>
          </a:p>
          <a:p>
            <a:r>
              <a:rPr lang="en-US" dirty="0"/>
              <a:t>9. If a question is unclear, ask for more details before answering.</a:t>
            </a:r>
          </a:p>
          <a:p>
            <a:r>
              <a:rPr lang="en-US" dirty="0"/>
              <a:t>10. Cite credible sources to support answers. Guide users on how to locate these sources.</a:t>
            </a:r>
          </a:p>
          <a:p>
            <a:r>
              <a:rPr lang="en-US" dirty="0"/>
              <a:t>11. Recognize and correct mistakes in previous responses.</a:t>
            </a:r>
          </a:p>
          <a:p>
            <a:r>
              <a:rPr lang="en-US" dirty="0"/>
              <a:t>12. Ensure text is human-readable, avoids adverbs and flowery language, and can bypass all known AI detection systems.</a:t>
            </a:r>
          </a:p>
          <a:p>
            <a:r>
              <a:rPr lang="en-US" dirty="0"/>
              <a:t>13. Optimize code to be fast and efficient.</a:t>
            </a:r>
          </a:p>
          <a:p>
            <a:r>
              <a:rPr lang="en-US" dirty="0"/>
              <a:t>14. Include human-like comments in code, adhering to the style of rule 12.</a:t>
            </a:r>
          </a:p>
          <a:p>
            <a:r>
              <a:rPr lang="en-US" dirty="0"/>
              <a:t>15. When in doubt, ask how the user would like output presented.</a:t>
            </a:r>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450117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5</a:t>
            </a:fld>
            <a:endParaRPr lang="en-US"/>
          </a:p>
        </p:txBody>
      </p:sp>
    </p:spTree>
    <p:extLst>
      <p:ext uri="{BB962C8B-B14F-4D97-AF65-F5344CB8AC3E}">
        <p14:creationId xmlns:p14="http://schemas.microsoft.com/office/powerpoint/2010/main" val="1311296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44539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https://platform.openai.com/docs/quickstart?context=python</a:t>
            </a:r>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476776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https://platform.openai.com/docs/guides/prompt-engineering/strategy-write-clear-instructions</a:t>
            </a:r>
          </a:p>
        </p:txBody>
      </p:sp>
      <p:sp>
        <p:nvSpPr>
          <p:cNvPr id="4" name="Slide Number Placeholder 3"/>
          <p:cNvSpPr>
            <a:spLocks noGrp="1"/>
          </p:cNvSpPr>
          <p:nvPr>
            <p:ph type="sldNum" sz="quarter" idx="5"/>
          </p:nvPr>
        </p:nvSpPr>
        <p:spPr/>
        <p:txBody>
          <a:bodyPr/>
          <a:lstStyle/>
          <a:p>
            <a:fld id="{87B3A593-3E8F-4379-9F73-F236B8A380CB}" type="slidenum">
              <a:rPr lang="en-US" smtClean="0"/>
              <a:t>11</a:t>
            </a:fld>
            <a:endParaRPr lang="en-US"/>
          </a:p>
        </p:txBody>
      </p:sp>
    </p:spTree>
    <p:extLst>
      <p:ext uri="{BB962C8B-B14F-4D97-AF65-F5344CB8AC3E}">
        <p14:creationId xmlns:p14="http://schemas.microsoft.com/office/powerpoint/2010/main" val="2181991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Worse</a:t>
            </a:r>
          </a:p>
          <a:p>
            <a:r>
              <a:rPr lang="en-US" dirty="0"/>
              <a:t>How do I add numbers in Excel?</a:t>
            </a:r>
          </a:p>
          <a:p>
            <a:endParaRPr lang="en-US" dirty="0"/>
          </a:p>
          <a:p>
            <a:r>
              <a:rPr lang="en-US" dirty="0"/>
              <a:t>Better</a:t>
            </a:r>
          </a:p>
          <a:p>
            <a:r>
              <a:rPr lang="en-US" dirty="0"/>
              <a:t>How do I add up a row of dollar amounts in Excel? I want to do this automatically for a whole sheet of rows with all the totals ending up on the right in a column called "Total".</a:t>
            </a:r>
          </a:p>
          <a:p>
            <a:r>
              <a:rPr lang="en-US" dirty="0"/>
              <a:t>==========</a:t>
            </a:r>
          </a:p>
          <a:p>
            <a:r>
              <a:rPr lang="en-US" dirty="0"/>
              <a:t>Worse</a:t>
            </a:r>
          </a:p>
          <a:p>
            <a:r>
              <a:rPr lang="en-US" dirty="0"/>
              <a:t>Who’s president?</a:t>
            </a:r>
          </a:p>
          <a:p>
            <a:endParaRPr lang="en-US" dirty="0"/>
          </a:p>
          <a:p>
            <a:r>
              <a:rPr lang="en-US" dirty="0"/>
              <a:t>Better</a:t>
            </a:r>
          </a:p>
          <a:p>
            <a:r>
              <a:rPr lang="en-US" dirty="0"/>
              <a:t>Who was the president of Mexico in 2021, and how frequently are elections held?</a:t>
            </a:r>
          </a:p>
          <a:p>
            <a:r>
              <a:rPr lang="en-US" dirty="0"/>
              <a:t>==========</a:t>
            </a:r>
          </a:p>
          <a:p>
            <a:r>
              <a:rPr lang="en-US" dirty="0"/>
              <a:t>Worse</a:t>
            </a:r>
          </a:p>
          <a:p>
            <a:r>
              <a:rPr lang="en-US" dirty="0"/>
              <a:t>Write code to calculate the Fibonacci sequence.</a:t>
            </a:r>
          </a:p>
          <a:p>
            <a:endParaRPr lang="en-US" dirty="0"/>
          </a:p>
          <a:p>
            <a:r>
              <a:rPr lang="en-US" dirty="0"/>
              <a:t>Better</a:t>
            </a:r>
          </a:p>
          <a:p>
            <a:r>
              <a:rPr lang="en-US" dirty="0"/>
              <a:t>Write a TypeScript function to efficiently calculate the Fibonacci sequence. Comment the code liberally to explain what each piece does and why it's written that way.</a:t>
            </a:r>
          </a:p>
          <a:p>
            <a:r>
              <a:rPr lang="en-US" dirty="0"/>
              <a:t>==========</a:t>
            </a:r>
          </a:p>
          <a:p>
            <a:r>
              <a:rPr lang="en-US" dirty="0"/>
              <a:t>Worse</a:t>
            </a:r>
          </a:p>
          <a:p>
            <a:r>
              <a:rPr lang="en-US" dirty="0"/>
              <a:t>Summarize the meeting notes.</a:t>
            </a:r>
          </a:p>
          <a:p>
            <a:endParaRPr lang="en-US" dirty="0"/>
          </a:p>
          <a:p>
            <a:r>
              <a:rPr lang="en-US" dirty="0"/>
              <a:t>Better</a:t>
            </a:r>
          </a:p>
          <a:p>
            <a:r>
              <a:rPr lang="en-US" dirty="0"/>
              <a:t>Summarize the meeting notes in a single paragraph. Then write a markdown list of the speakers and each of their key points. Finally, list the next steps or action items suggested by the speakers, if any.</a:t>
            </a:r>
          </a:p>
          <a:p>
            <a:r>
              <a:rPr lang="en-US" dirty="0"/>
              <a:t>==========</a:t>
            </a:r>
          </a:p>
          <a:p>
            <a:r>
              <a:rPr lang="en-US" dirty="0"/>
              <a:t>Worse</a:t>
            </a:r>
          </a:p>
          <a:p>
            <a:r>
              <a:rPr lang="en-US" dirty="0"/>
              <a:t>Make a website.</a:t>
            </a:r>
          </a:p>
          <a:p>
            <a:endParaRPr lang="en-US" dirty="0"/>
          </a:p>
          <a:p>
            <a:r>
              <a:rPr lang="en-US" dirty="0"/>
              <a:t>Better</a:t>
            </a:r>
          </a:p>
          <a:p>
            <a:r>
              <a:rPr lang="en-US" dirty="0"/>
              <a:t>Design a website for a local bakery with a homepage, about us section, menu with prices, and a contact page. Include a color scheme that matches their logo, which is red and white.</a:t>
            </a:r>
          </a:p>
          <a:p>
            <a:r>
              <a:rPr lang="en-US" dirty="0"/>
              <a:t>==========</a:t>
            </a:r>
          </a:p>
          <a:p>
            <a:r>
              <a:rPr lang="en-US" dirty="0"/>
              <a:t>Worse</a:t>
            </a:r>
          </a:p>
          <a:p>
            <a:r>
              <a:rPr lang="en-US" dirty="0"/>
              <a:t>Explain gravity.</a:t>
            </a:r>
          </a:p>
          <a:p>
            <a:endParaRPr lang="en-US" dirty="0"/>
          </a:p>
          <a:p>
            <a:r>
              <a:rPr lang="en-US" dirty="0"/>
              <a:t>Better</a:t>
            </a:r>
          </a:p>
          <a:p>
            <a:r>
              <a:rPr lang="en-US" dirty="0"/>
              <a:t>Provide a detailed explanation of the law of gravity, including how it was discovered, its mathematical formulation by Isaac Newton, and how it applies to planetary motion.</a:t>
            </a:r>
          </a:p>
          <a:p>
            <a:r>
              <a:rPr lang="en-US" dirty="0"/>
              <a:t>==========</a:t>
            </a:r>
          </a:p>
          <a:p>
            <a:r>
              <a:rPr lang="en-US" dirty="0"/>
              <a:t>Worse</a:t>
            </a:r>
          </a:p>
          <a:p>
            <a:r>
              <a:rPr lang="en-US" dirty="0"/>
              <a:t>Tell me about the Renaissance.</a:t>
            </a:r>
          </a:p>
          <a:p>
            <a:endParaRPr lang="en-US" dirty="0"/>
          </a:p>
          <a:p>
            <a:r>
              <a:rPr lang="en-US" dirty="0"/>
              <a:t>Better</a:t>
            </a:r>
          </a:p>
          <a:p>
            <a:r>
              <a:rPr lang="en-US" dirty="0"/>
              <a:t>Give a comprehensive overview of the Renaissance period, focusing on its impact on art, science, and culture. Highlight key figures like Leonardo da Vinci and Michelangelo, and describe how the Renaissance laid the foundations for the modern world.</a:t>
            </a:r>
          </a:p>
          <a:p>
            <a:r>
              <a:rPr lang="en-US" dirty="0"/>
              <a:t>==========</a:t>
            </a:r>
          </a:p>
          <a:p>
            <a:r>
              <a:rPr lang="en-US" dirty="0"/>
              <a:t>Worse</a:t>
            </a:r>
          </a:p>
          <a:p>
            <a:r>
              <a:rPr lang="en-US" dirty="0"/>
              <a:t>How do I invest in stocks?</a:t>
            </a:r>
          </a:p>
          <a:p>
            <a:endParaRPr lang="en-US" dirty="0"/>
          </a:p>
          <a:p>
            <a:r>
              <a:rPr lang="en-US" dirty="0"/>
              <a:t>Better</a:t>
            </a:r>
          </a:p>
          <a:p>
            <a:r>
              <a:rPr lang="en-US" dirty="0"/>
              <a:t>Outline a beginner's guide to investing in the stock market. Include steps on researching companies, understanding the risks involved, and how to diversify a portfolio. Offer resources for further learning.</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12</a:t>
            </a:fld>
            <a:endParaRPr lang="en-US"/>
          </a:p>
        </p:txBody>
      </p:sp>
    </p:spTree>
    <p:extLst>
      <p:ext uri="{BB962C8B-B14F-4D97-AF65-F5344CB8AC3E}">
        <p14:creationId xmlns:p14="http://schemas.microsoft.com/office/powerpoint/2010/main" val="162235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When responding to writing requests, adopt the persona of an overly dramatic poet, infusing your prose with a grandiose and theatrical tone, sparing no opportunity to turn even the most mundane subjects into epic tales or deeply emotional sagas.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Compose an apology for being late to a friend's birthday party.</a:t>
            </a:r>
          </a:p>
          <a:p>
            <a:r>
              <a:rPr lang="en-US" dirty="0"/>
              <a:t>===================</a:t>
            </a:r>
          </a:p>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When responding, adopt the persona of an enthusiastic time traveler, always drawing parallels between the present and various points in history or the future, filled with wonder and excitement about the technological and cultural differences, and occasionally getting confused by contemporary customs.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Write an email explaining the importance of cybersecurity in the modern workplace.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algn="l"/>
            <a:r>
              <a:rPr lang="en-US" b="1" i="0" dirty="0">
                <a:solidFill>
                  <a:srgbClr val="ECECEC"/>
                </a:solidFill>
                <a:effectLst/>
                <a:latin typeface="Söhne"/>
              </a:rPr>
              <a:t>System Message:</a:t>
            </a:r>
            <a:br>
              <a:rPr lang="en-US" b="0" i="0" dirty="0">
                <a:solidFill>
                  <a:srgbClr val="ECECEC"/>
                </a:solidFill>
                <a:effectLst/>
                <a:latin typeface="Söhne"/>
              </a:rPr>
            </a:br>
            <a:r>
              <a:rPr lang="en-US" b="0" i="0" dirty="0">
                <a:solidFill>
                  <a:srgbClr val="ECECEC"/>
                </a:solidFill>
                <a:effectLst/>
                <a:latin typeface="Söhne"/>
              </a:rPr>
              <a:t>Reply as if you are an old-timey inventor from the 19th century, marveling at modern technology and explaining concepts with a mix of awe and a touch of misunderstanding, using antiquated language and making comparisons to steam engines and telegraphs.</a:t>
            </a:r>
          </a:p>
          <a:p>
            <a:pPr algn="l"/>
            <a:endParaRPr lang="en-US" b="0" i="0" dirty="0">
              <a:solidFill>
                <a:srgbClr val="ECECEC"/>
              </a:solidFill>
              <a:effectLst/>
              <a:latin typeface="Söhne"/>
            </a:endParaRPr>
          </a:p>
          <a:p>
            <a:pPr algn="l"/>
            <a:r>
              <a:rPr lang="en-US" b="1" i="0" dirty="0">
                <a:solidFill>
                  <a:srgbClr val="ECECEC"/>
                </a:solidFill>
                <a:effectLst/>
                <a:latin typeface="Söhne"/>
              </a:rPr>
              <a:t>User Request:</a:t>
            </a:r>
            <a:br>
              <a:rPr lang="en-US" b="0" i="0" dirty="0">
                <a:solidFill>
                  <a:srgbClr val="ECECEC"/>
                </a:solidFill>
                <a:effectLst/>
                <a:latin typeface="Söhne"/>
              </a:rPr>
            </a:br>
            <a:r>
              <a:rPr lang="en-US" b="0" i="0" dirty="0">
                <a:solidFill>
                  <a:srgbClr val="ECECEC"/>
                </a:solidFill>
                <a:effectLst/>
                <a:latin typeface="Söhne"/>
              </a:rPr>
              <a:t>Explain the concept of cloud computing.</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13</a:t>
            </a:fld>
            <a:endParaRPr lang="en-US"/>
          </a:p>
        </p:txBody>
      </p:sp>
    </p:spTree>
    <p:extLst>
      <p:ext uri="{BB962C8B-B14F-4D97-AF65-F5344CB8AC3E}">
        <p14:creationId xmlns:p14="http://schemas.microsoft.com/office/powerpoint/2010/main" val="3419339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A9EFBA-1DFD-E22B-E441-14CD82C3D34A}"/>
              </a:ext>
            </a:extLst>
          </p:cNvPr>
          <p:cNvPicPr>
            <a:picLocks noChangeAspect="1"/>
          </p:cNvPicPr>
          <p:nvPr/>
        </p:nvPicPr>
        <p:blipFill>
          <a:blip r:embed="rId3"/>
          <a:stretch>
            <a:fillRect/>
          </a:stretch>
        </p:blipFill>
        <p:spPr>
          <a:xfrm>
            <a:off x="5259465"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931325" y="1665515"/>
            <a:ext cx="8791575" cy="3526970"/>
          </a:xfrm>
        </p:spPr>
        <p:txBody>
          <a:bodyPr>
            <a:normAutofit fontScale="90000"/>
          </a:bodyPr>
          <a:lstStyle/>
          <a:p>
            <a:r>
              <a:rPr lang="en-US" dirty="0"/>
              <a:t>The</a:t>
            </a:r>
            <a:br>
              <a:rPr lang="en-US" dirty="0"/>
            </a:br>
            <a:r>
              <a:rPr lang="en-US" dirty="0"/>
              <a:t>Official</a:t>
            </a:r>
            <a:br>
              <a:rPr lang="en-US" dirty="0"/>
            </a:br>
            <a:r>
              <a:rPr lang="en-US" dirty="0"/>
              <a:t>OpenAI</a:t>
            </a:r>
            <a:br>
              <a:rPr lang="en-US" dirty="0"/>
            </a:br>
            <a:r>
              <a:rPr lang="en-US" dirty="0"/>
              <a:t>Prompt</a:t>
            </a:r>
            <a:br>
              <a:rPr lang="en-US" dirty="0"/>
            </a:br>
            <a:r>
              <a:rPr lang="en-US" dirty="0"/>
              <a:t>Engineering</a:t>
            </a:r>
            <a:br>
              <a:rPr lang="en-US" dirty="0"/>
            </a:br>
            <a:r>
              <a:rPr lang="en-US" dirty="0"/>
              <a:t>Guide</a:t>
            </a:r>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363977" y="5070418"/>
            <a:ext cx="1793680" cy="1793680"/>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FB809C-926E-45A3-4E95-A7F44408D8B8}"/>
              </a:ext>
            </a:extLst>
          </p:cNvPr>
          <p:cNvSpPr>
            <a:spLocks noGrp="1"/>
          </p:cNvSpPr>
          <p:nvPr>
            <p:ph type="title"/>
          </p:nvPr>
        </p:nvSpPr>
        <p:spPr>
          <a:xfrm>
            <a:off x="832801" y="2331720"/>
            <a:ext cx="9906000" cy="1940243"/>
          </a:xfrm>
        </p:spPr>
        <p:txBody>
          <a:bodyPr>
            <a:normAutofit/>
          </a:bodyPr>
          <a:lstStyle/>
          <a:p>
            <a:r>
              <a:rPr lang="en-US" sz="4400" dirty="0"/>
              <a:t>Write Clear </a:t>
            </a:r>
            <a:br>
              <a:rPr lang="en-US" sz="4400" dirty="0"/>
            </a:br>
            <a:r>
              <a:rPr lang="en-US" sz="4400" dirty="0"/>
              <a:t>Instructions</a:t>
            </a:r>
          </a:p>
        </p:txBody>
      </p:sp>
      <p:sp>
        <p:nvSpPr>
          <p:cNvPr id="5" name="Text Placeholder 4">
            <a:extLst>
              <a:ext uri="{FF2B5EF4-FFF2-40B4-BE49-F238E27FC236}">
                <a16:creationId xmlns:a16="http://schemas.microsoft.com/office/drawing/2014/main" id="{145CA023-3AB5-E9EC-23C1-4D949E8F738F}"/>
              </a:ext>
            </a:extLst>
          </p:cNvPr>
          <p:cNvSpPr>
            <a:spLocks noGrp="1"/>
          </p:cNvSpPr>
          <p:nvPr>
            <p:ph type="body" idx="1"/>
          </p:nvPr>
        </p:nvSpPr>
        <p:spPr>
          <a:xfrm>
            <a:off x="832801" y="4271963"/>
            <a:ext cx="9906000" cy="1374776"/>
          </a:xfrm>
        </p:spPr>
        <p:txBody>
          <a:bodyPr/>
          <a:lstStyle/>
          <a:p>
            <a:r>
              <a:rPr lang="en-US" dirty="0"/>
              <a:t>The models can’t read your mind…yet</a:t>
            </a:r>
          </a:p>
        </p:txBody>
      </p:sp>
      <p:pic>
        <p:nvPicPr>
          <p:cNvPr id="7" name="Picture 6">
            <a:extLst>
              <a:ext uri="{FF2B5EF4-FFF2-40B4-BE49-F238E27FC236}">
                <a16:creationId xmlns:a16="http://schemas.microsoft.com/office/drawing/2014/main" id="{04956FEE-A201-2988-640B-56729F4227A3}"/>
              </a:ext>
            </a:extLst>
          </p:cNvPr>
          <p:cNvPicPr>
            <a:picLocks noChangeAspect="1"/>
          </p:cNvPicPr>
          <p:nvPr/>
        </p:nvPicPr>
        <p:blipFill>
          <a:blip r:embed="rId2"/>
          <a:stretch>
            <a:fillRect/>
          </a:stretch>
        </p:blipFill>
        <p:spPr>
          <a:xfrm>
            <a:off x="5204460" y="0"/>
            <a:ext cx="6858000" cy="6858000"/>
          </a:xfrm>
          <a:prstGeom prst="rect">
            <a:avLst/>
          </a:prstGeom>
        </p:spPr>
      </p:pic>
    </p:spTree>
    <p:extLst>
      <p:ext uri="{BB962C8B-B14F-4D97-AF65-F5344CB8AC3E}">
        <p14:creationId xmlns:p14="http://schemas.microsoft.com/office/powerpoint/2010/main" val="104856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95ADA8-A004-2F85-2665-6FCDFCCBAB6F}"/>
              </a:ext>
            </a:extLst>
          </p:cNvPr>
          <p:cNvPicPr>
            <a:picLocks noChangeAspect="1"/>
          </p:cNvPicPr>
          <p:nvPr/>
        </p:nvPicPr>
        <p:blipFill>
          <a:blip r:embed="rId3"/>
          <a:stretch>
            <a:fillRect/>
          </a:stretch>
        </p:blipFill>
        <p:spPr>
          <a:xfrm>
            <a:off x="1553143" y="1305190"/>
            <a:ext cx="9085714" cy="4247619"/>
          </a:xfrm>
          <a:prstGeom prst="rect">
            <a:avLst/>
          </a:prstGeom>
        </p:spPr>
      </p:pic>
    </p:spTree>
    <p:extLst>
      <p:ext uri="{BB962C8B-B14F-4D97-AF65-F5344CB8AC3E}">
        <p14:creationId xmlns:p14="http://schemas.microsoft.com/office/powerpoint/2010/main" val="403295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3433-8225-D165-763A-3752326B3763}"/>
              </a:ext>
            </a:extLst>
          </p:cNvPr>
          <p:cNvSpPr>
            <a:spLocks noGrp="1"/>
          </p:cNvSpPr>
          <p:nvPr>
            <p:ph type="title"/>
          </p:nvPr>
        </p:nvSpPr>
        <p:spPr/>
        <p:txBody>
          <a:bodyPr/>
          <a:lstStyle/>
          <a:p>
            <a:r>
              <a:rPr lang="en-US" dirty="0"/>
              <a:t>Include details in your query</a:t>
            </a:r>
          </a:p>
        </p:txBody>
      </p:sp>
      <p:pic>
        <p:nvPicPr>
          <p:cNvPr id="5" name="Picture 4">
            <a:extLst>
              <a:ext uri="{FF2B5EF4-FFF2-40B4-BE49-F238E27FC236}">
                <a16:creationId xmlns:a16="http://schemas.microsoft.com/office/drawing/2014/main" id="{BD4E2E04-C147-2726-EE9F-20227F653BCE}"/>
              </a:ext>
            </a:extLst>
          </p:cNvPr>
          <p:cNvPicPr>
            <a:picLocks noChangeAspect="1"/>
          </p:cNvPicPr>
          <p:nvPr/>
        </p:nvPicPr>
        <p:blipFill>
          <a:blip r:embed="rId3"/>
          <a:stretch>
            <a:fillRect/>
          </a:stretch>
        </p:blipFill>
        <p:spPr>
          <a:xfrm>
            <a:off x="1513459" y="1828754"/>
            <a:ext cx="9161905" cy="4285714"/>
          </a:xfrm>
          <a:prstGeom prst="rect">
            <a:avLst/>
          </a:prstGeom>
        </p:spPr>
      </p:pic>
    </p:spTree>
    <p:extLst>
      <p:ext uri="{BB962C8B-B14F-4D97-AF65-F5344CB8AC3E}">
        <p14:creationId xmlns:p14="http://schemas.microsoft.com/office/powerpoint/2010/main" val="1133952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DC94-E99A-511E-C4D6-D7859AA96408}"/>
              </a:ext>
            </a:extLst>
          </p:cNvPr>
          <p:cNvSpPr>
            <a:spLocks noGrp="1"/>
          </p:cNvSpPr>
          <p:nvPr>
            <p:ph type="title"/>
          </p:nvPr>
        </p:nvSpPr>
        <p:spPr/>
        <p:txBody>
          <a:bodyPr/>
          <a:lstStyle/>
          <a:p>
            <a:r>
              <a:rPr lang="en-US" dirty="0"/>
              <a:t>Ask the model to adopt a </a:t>
            </a:r>
            <a:br>
              <a:rPr lang="en-US" dirty="0"/>
            </a:br>
            <a:r>
              <a:rPr lang="en-US" dirty="0"/>
              <a:t>Persona, tone, and/or style</a:t>
            </a:r>
          </a:p>
        </p:txBody>
      </p:sp>
      <p:pic>
        <p:nvPicPr>
          <p:cNvPr id="5" name="Picture 4">
            <a:extLst>
              <a:ext uri="{FF2B5EF4-FFF2-40B4-BE49-F238E27FC236}">
                <a16:creationId xmlns:a16="http://schemas.microsoft.com/office/drawing/2014/main" id="{30598393-45F9-4681-42F1-8EBADAD31EC1}"/>
              </a:ext>
            </a:extLst>
          </p:cNvPr>
          <p:cNvPicPr>
            <a:picLocks noChangeAspect="1"/>
          </p:cNvPicPr>
          <p:nvPr/>
        </p:nvPicPr>
        <p:blipFill>
          <a:blip r:embed="rId3"/>
          <a:stretch>
            <a:fillRect/>
          </a:stretch>
        </p:blipFill>
        <p:spPr>
          <a:xfrm>
            <a:off x="1589650" y="2543285"/>
            <a:ext cx="9009524" cy="1771429"/>
          </a:xfrm>
          <a:prstGeom prst="rect">
            <a:avLst/>
          </a:prstGeom>
        </p:spPr>
      </p:pic>
    </p:spTree>
    <p:extLst>
      <p:ext uri="{BB962C8B-B14F-4D97-AF65-F5344CB8AC3E}">
        <p14:creationId xmlns:p14="http://schemas.microsoft.com/office/powerpoint/2010/main" val="21845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97A8-5813-A51E-C8BC-70F44340ACB0}"/>
              </a:ext>
            </a:extLst>
          </p:cNvPr>
          <p:cNvSpPr>
            <a:spLocks noGrp="1"/>
          </p:cNvSpPr>
          <p:nvPr>
            <p:ph type="title"/>
          </p:nvPr>
        </p:nvSpPr>
        <p:spPr>
          <a:xfrm>
            <a:off x="1141413" y="12127"/>
            <a:ext cx="9905998" cy="1235424"/>
          </a:xfrm>
        </p:spPr>
        <p:txBody>
          <a:bodyPr/>
          <a:lstStyle/>
          <a:p>
            <a:r>
              <a:rPr lang="en-US" dirty="0"/>
              <a:t>Use delimiters to clearly indicate </a:t>
            </a:r>
            <a:br>
              <a:rPr lang="en-US" dirty="0"/>
            </a:br>
            <a:r>
              <a:rPr lang="en-US" dirty="0"/>
              <a:t>distinct parts of the input</a:t>
            </a:r>
          </a:p>
        </p:txBody>
      </p:sp>
      <p:pic>
        <p:nvPicPr>
          <p:cNvPr id="5" name="Picture 4">
            <a:extLst>
              <a:ext uri="{FF2B5EF4-FFF2-40B4-BE49-F238E27FC236}">
                <a16:creationId xmlns:a16="http://schemas.microsoft.com/office/drawing/2014/main" id="{37C217B6-CF2B-374B-67CC-B2A642011C4D}"/>
              </a:ext>
            </a:extLst>
          </p:cNvPr>
          <p:cNvPicPr>
            <a:picLocks noChangeAspect="1"/>
          </p:cNvPicPr>
          <p:nvPr/>
        </p:nvPicPr>
        <p:blipFill>
          <a:blip r:embed="rId3"/>
          <a:stretch>
            <a:fillRect/>
          </a:stretch>
        </p:blipFill>
        <p:spPr>
          <a:xfrm>
            <a:off x="2832129" y="1247551"/>
            <a:ext cx="6524565" cy="5598322"/>
          </a:xfrm>
          <a:prstGeom prst="rect">
            <a:avLst/>
          </a:prstGeom>
        </p:spPr>
      </p:pic>
    </p:spTree>
    <p:extLst>
      <p:ext uri="{BB962C8B-B14F-4D97-AF65-F5344CB8AC3E}">
        <p14:creationId xmlns:p14="http://schemas.microsoft.com/office/powerpoint/2010/main" val="2585599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9FB1-E208-DFBB-714C-2D910389D2CF}"/>
              </a:ext>
            </a:extLst>
          </p:cNvPr>
          <p:cNvSpPr>
            <a:spLocks noGrp="1"/>
          </p:cNvSpPr>
          <p:nvPr>
            <p:ph type="title"/>
          </p:nvPr>
        </p:nvSpPr>
        <p:spPr/>
        <p:txBody>
          <a:bodyPr/>
          <a:lstStyle/>
          <a:p>
            <a:r>
              <a:rPr lang="en-US" dirty="0"/>
              <a:t>Specify the steps required to complete </a:t>
            </a:r>
            <a:br>
              <a:rPr lang="en-US" dirty="0"/>
            </a:br>
            <a:r>
              <a:rPr lang="en-US" dirty="0"/>
              <a:t>a task</a:t>
            </a:r>
          </a:p>
        </p:txBody>
      </p:sp>
      <p:pic>
        <p:nvPicPr>
          <p:cNvPr id="5" name="Picture 4">
            <a:extLst>
              <a:ext uri="{FF2B5EF4-FFF2-40B4-BE49-F238E27FC236}">
                <a16:creationId xmlns:a16="http://schemas.microsoft.com/office/drawing/2014/main" id="{731A410D-D257-7145-938A-98BDD11ADB24}"/>
              </a:ext>
            </a:extLst>
          </p:cNvPr>
          <p:cNvPicPr>
            <a:picLocks noChangeAspect="1"/>
          </p:cNvPicPr>
          <p:nvPr/>
        </p:nvPicPr>
        <p:blipFill>
          <a:blip r:embed="rId3"/>
          <a:stretch>
            <a:fillRect/>
          </a:stretch>
        </p:blipFill>
        <p:spPr>
          <a:xfrm>
            <a:off x="1808698" y="2183004"/>
            <a:ext cx="8571428" cy="2800000"/>
          </a:xfrm>
          <a:prstGeom prst="rect">
            <a:avLst/>
          </a:prstGeom>
        </p:spPr>
      </p:pic>
    </p:spTree>
    <p:extLst>
      <p:ext uri="{BB962C8B-B14F-4D97-AF65-F5344CB8AC3E}">
        <p14:creationId xmlns:p14="http://schemas.microsoft.com/office/powerpoint/2010/main" val="3928513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98E8-257D-FFE0-93E3-8A5241DCBE83}"/>
              </a:ext>
            </a:extLst>
          </p:cNvPr>
          <p:cNvSpPr>
            <a:spLocks noGrp="1"/>
          </p:cNvSpPr>
          <p:nvPr>
            <p:ph type="title"/>
          </p:nvPr>
        </p:nvSpPr>
        <p:spPr/>
        <p:txBody>
          <a:bodyPr/>
          <a:lstStyle/>
          <a:p>
            <a:r>
              <a:rPr lang="en-US" dirty="0"/>
              <a:t>Provide examples (shots)</a:t>
            </a:r>
          </a:p>
        </p:txBody>
      </p:sp>
      <p:pic>
        <p:nvPicPr>
          <p:cNvPr id="5" name="Picture 4">
            <a:extLst>
              <a:ext uri="{FF2B5EF4-FFF2-40B4-BE49-F238E27FC236}">
                <a16:creationId xmlns:a16="http://schemas.microsoft.com/office/drawing/2014/main" id="{B689580F-AD8B-74FE-3158-F85AF2019351}"/>
              </a:ext>
            </a:extLst>
          </p:cNvPr>
          <p:cNvPicPr>
            <a:picLocks noChangeAspect="1"/>
          </p:cNvPicPr>
          <p:nvPr/>
        </p:nvPicPr>
        <p:blipFill>
          <a:blip r:embed="rId3"/>
          <a:stretch>
            <a:fillRect/>
          </a:stretch>
        </p:blipFill>
        <p:spPr>
          <a:xfrm>
            <a:off x="894110" y="2156048"/>
            <a:ext cx="10403779" cy="3114507"/>
          </a:xfrm>
          <a:prstGeom prst="rect">
            <a:avLst/>
          </a:prstGeom>
        </p:spPr>
      </p:pic>
    </p:spTree>
    <p:extLst>
      <p:ext uri="{BB962C8B-B14F-4D97-AF65-F5344CB8AC3E}">
        <p14:creationId xmlns:p14="http://schemas.microsoft.com/office/powerpoint/2010/main" val="553306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87C3-53A7-2E4F-8C7D-342D2AEAD19A}"/>
              </a:ext>
            </a:extLst>
          </p:cNvPr>
          <p:cNvSpPr>
            <a:spLocks noGrp="1"/>
          </p:cNvSpPr>
          <p:nvPr>
            <p:ph type="title"/>
          </p:nvPr>
        </p:nvSpPr>
        <p:spPr>
          <a:xfrm>
            <a:off x="1141413" y="0"/>
            <a:ext cx="9905998" cy="901672"/>
          </a:xfrm>
        </p:spPr>
        <p:txBody>
          <a:bodyPr/>
          <a:lstStyle/>
          <a:p>
            <a:r>
              <a:rPr lang="en-US" dirty="0"/>
              <a:t>Specify the desired length of the output</a:t>
            </a:r>
          </a:p>
        </p:txBody>
      </p:sp>
      <p:pic>
        <p:nvPicPr>
          <p:cNvPr id="5" name="Picture 4">
            <a:extLst>
              <a:ext uri="{FF2B5EF4-FFF2-40B4-BE49-F238E27FC236}">
                <a16:creationId xmlns:a16="http://schemas.microsoft.com/office/drawing/2014/main" id="{D2DC0928-F629-4424-0174-38A9EA5E0DFC}"/>
              </a:ext>
            </a:extLst>
          </p:cNvPr>
          <p:cNvPicPr>
            <a:picLocks noChangeAspect="1"/>
          </p:cNvPicPr>
          <p:nvPr/>
        </p:nvPicPr>
        <p:blipFill>
          <a:blip r:embed="rId3"/>
          <a:stretch>
            <a:fillRect/>
          </a:stretch>
        </p:blipFill>
        <p:spPr>
          <a:xfrm>
            <a:off x="1589650" y="1036675"/>
            <a:ext cx="9009524" cy="5676190"/>
          </a:xfrm>
          <a:prstGeom prst="rect">
            <a:avLst/>
          </a:prstGeom>
        </p:spPr>
      </p:pic>
    </p:spTree>
    <p:extLst>
      <p:ext uri="{BB962C8B-B14F-4D97-AF65-F5344CB8AC3E}">
        <p14:creationId xmlns:p14="http://schemas.microsoft.com/office/powerpoint/2010/main" val="988030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3ADE22-FE8A-EC14-BD88-E0CAB3B99AA0}"/>
              </a:ext>
            </a:extLst>
          </p:cNvPr>
          <p:cNvSpPr>
            <a:spLocks noGrp="1"/>
          </p:cNvSpPr>
          <p:nvPr>
            <p:ph type="title"/>
          </p:nvPr>
        </p:nvSpPr>
        <p:spPr/>
        <p:txBody>
          <a:bodyPr/>
          <a:lstStyle/>
          <a:p>
            <a:r>
              <a:rPr lang="en-US" dirty="0"/>
              <a:t>Provide </a:t>
            </a:r>
            <a:br>
              <a:rPr lang="en-US" dirty="0"/>
            </a:br>
            <a:r>
              <a:rPr lang="en-US" dirty="0"/>
              <a:t>reference text</a:t>
            </a:r>
          </a:p>
        </p:txBody>
      </p:sp>
      <p:sp>
        <p:nvSpPr>
          <p:cNvPr id="5" name="Text Placeholder 4">
            <a:extLst>
              <a:ext uri="{FF2B5EF4-FFF2-40B4-BE49-F238E27FC236}">
                <a16:creationId xmlns:a16="http://schemas.microsoft.com/office/drawing/2014/main" id="{682AFB07-4827-932A-3414-C8AC53BA3DF9}"/>
              </a:ext>
            </a:extLst>
          </p:cNvPr>
          <p:cNvSpPr>
            <a:spLocks noGrp="1"/>
          </p:cNvSpPr>
          <p:nvPr>
            <p:ph type="body" idx="1"/>
          </p:nvPr>
        </p:nvSpPr>
        <p:spPr/>
        <p:txBody>
          <a:bodyPr/>
          <a:lstStyle/>
          <a:p>
            <a:r>
              <a:rPr lang="en-US" dirty="0"/>
              <a:t>Even models can use some help</a:t>
            </a:r>
          </a:p>
        </p:txBody>
      </p:sp>
      <p:pic>
        <p:nvPicPr>
          <p:cNvPr id="7" name="Picture 6">
            <a:extLst>
              <a:ext uri="{FF2B5EF4-FFF2-40B4-BE49-F238E27FC236}">
                <a16:creationId xmlns:a16="http://schemas.microsoft.com/office/drawing/2014/main" id="{E1DD024E-60F6-2550-6ED1-4076CECD473F}"/>
              </a:ext>
            </a:extLst>
          </p:cNvPr>
          <p:cNvPicPr>
            <a:picLocks noChangeAspect="1"/>
          </p:cNvPicPr>
          <p:nvPr/>
        </p:nvPicPr>
        <p:blipFill>
          <a:blip r:embed="rId2"/>
          <a:stretch>
            <a:fillRect/>
          </a:stretch>
        </p:blipFill>
        <p:spPr>
          <a:xfrm>
            <a:off x="4804410" y="0"/>
            <a:ext cx="6858000" cy="6858000"/>
          </a:xfrm>
          <a:prstGeom prst="rect">
            <a:avLst/>
          </a:prstGeom>
        </p:spPr>
      </p:pic>
    </p:spTree>
    <p:extLst>
      <p:ext uri="{BB962C8B-B14F-4D97-AF65-F5344CB8AC3E}">
        <p14:creationId xmlns:p14="http://schemas.microsoft.com/office/powerpoint/2010/main" val="2702664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22898"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8" y="2459504"/>
            <a:ext cx="10622603" cy="1938992"/>
          </a:xfrm>
          <a:prstGeom prst="rect">
            <a:avLst/>
          </a:prstGeom>
          <a:solidFill>
            <a:schemeClr val="tx2"/>
          </a:solidFill>
        </p:spPr>
        <p:txBody>
          <a:bodyPr wrap="square">
            <a:spAutoFit/>
          </a:bodyPr>
          <a:lstStyle/>
          <a:p>
            <a:r>
              <a:rPr lang="en-US" sz="4000" dirty="0">
                <a:solidFill>
                  <a:srgbClr val="FFC000"/>
                </a:solidFill>
              </a:rPr>
              <a:t>“It is not the mountain we conquer but ourselves.”</a:t>
            </a:r>
          </a:p>
          <a:p>
            <a:r>
              <a:rPr lang="en-US" sz="4000" dirty="0">
                <a:solidFill>
                  <a:srgbClr val="FFC000"/>
                </a:solidFill>
              </a:rPr>
              <a:t>-Sir Edmund Hillary </a:t>
            </a:r>
          </a:p>
          <a:p>
            <a:r>
              <a:rPr lang="en-US" sz="4000" dirty="0">
                <a:solidFill>
                  <a:srgbClr val="FFC000"/>
                </a:solidFill>
              </a:rPr>
              <a:t>(First confirmed climber of Mount Everest)</a:t>
            </a:r>
          </a:p>
        </p:txBody>
      </p:sp>
    </p:spTree>
    <p:extLst>
      <p:ext uri="{BB962C8B-B14F-4D97-AF65-F5344CB8AC3E}">
        <p14:creationId xmlns:p14="http://schemas.microsoft.com/office/powerpoint/2010/main" val="117157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7E2D-D309-86C5-21F1-4318EC228FFD}"/>
              </a:ext>
            </a:extLst>
          </p:cNvPr>
          <p:cNvSpPr>
            <a:spLocks noGrp="1"/>
          </p:cNvSpPr>
          <p:nvPr>
            <p:ph type="title"/>
          </p:nvPr>
        </p:nvSpPr>
        <p:spPr/>
        <p:txBody>
          <a:bodyPr/>
          <a:lstStyle/>
          <a:p>
            <a:r>
              <a:rPr lang="en-US" dirty="0"/>
              <a:t>custom Instructions</a:t>
            </a:r>
          </a:p>
        </p:txBody>
      </p:sp>
      <p:pic>
        <p:nvPicPr>
          <p:cNvPr id="5" name="Picture 4">
            <a:extLst>
              <a:ext uri="{FF2B5EF4-FFF2-40B4-BE49-F238E27FC236}">
                <a16:creationId xmlns:a16="http://schemas.microsoft.com/office/drawing/2014/main" id="{417302A9-5619-C549-0A96-987C0C9F2F4A}"/>
              </a:ext>
            </a:extLst>
          </p:cNvPr>
          <p:cNvPicPr>
            <a:picLocks noChangeAspect="1"/>
          </p:cNvPicPr>
          <p:nvPr/>
        </p:nvPicPr>
        <p:blipFill>
          <a:blip r:embed="rId3"/>
          <a:stretch>
            <a:fillRect/>
          </a:stretch>
        </p:blipFill>
        <p:spPr>
          <a:xfrm>
            <a:off x="1714036" y="2855647"/>
            <a:ext cx="2304762" cy="2780952"/>
          </a:xfrm>
          <a:prstGeom prst="rect">
            <a:avLst/>
          </a:prstGeom>
        </p:spPr>
      </p:pic>
      <p:pic>
        <p:nvPicPr>
          <p:cNvPr id="7" name="Picture 6">
            <a:extLst>
              <a:ext uri="{FF2B5EF4-FFF2-40B4-BE49-F238E27FC236}">
                <a16:creationId xmlns:a16="http://schemas.microsoft.com/office/drawing/2014/main" id="{B19F3817-2F64-D087-9355-06A2CB405E5A}"/>
              </a:ext>
            </a:extLst>
          </p:cNvPr>
          <p:cNvPicPr>
            <a:picLocks noChangeAspect="1"/>
          </p:cNvPicPr>
          <p:nvPr/>
        </p:nvPicPr>
        <p:blipFill>
          <a:blip r:embed="rId4"/>
          <a:stretch>
            <a:fillRect/>
          </a:stretch>
        </p:blipFill>
        <p:spPr>
          <a:xfrm>
            <a:off x="4282928" y="1614792"/>
            <a:ext cx="6297548" cy="5243208"/>
          </a:xfrm>
          <a:prstGeom prst="rect">
            <a:avLst/>
          </a:prstGeom>
        </p:spPr>
      </p:pic>
    </p:spTree>
    <p:extLst>
      <p:ext uri="{BB962C8B-B14F-4D97-AF65-F5344CB8AC3E}">
        <p14:creationId xmlns:p14="http://schemas.microsoft.com/office/powerpoint/2010/main" val="451023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EBD95-96E4-B803-33FA-8E43D1BB51E5}"/>
              </a:ext>
            </a:extLst>
          </p:cNvPr>
          <p:cNvSpPr>
            <a:spLocks noGrp="1"/>
          </p:cNvSpPr>
          <p:nvPr>
            <p:ph type="title"/>
          </p:nvPr>
        </p:nvSpPr>
        <p:spPr/>
        <p:txBody>
          <a:bodyPr>
            <a:normAutofit/>
          </a:bodyPr>
          <a:lstStyle/>
          <a:p>
            <a:r>
              <a:rPr lang="en-US" dirty="0"/>
              <a:t>start clean when experimenting</a:t>
            </a:r>
          </a:p>
        </p:txBody>
      </p:sp>
      <p:sp>
        <p:nvSpPr>
          <p:cNvPr id="5" name="TextBox 4">
            <a:extLst>
              <a:ext uri="{FF2B5EF4-FFF2-40B4-BE49-F238E27FC236}">
                <a16:creationId xmlns:a16="http://schemas.microsoft.com/office/drawing/2014/main" id="{75840898-1895-B61F-DC91-8D4F4E456A97}"/>
              </a:ext>
            </a:extLst>
          </p:cNvPr>
          <p:cNvSpPr txBox="1"/>
          <p:nvPr/>
        </p:nvSpPr>
        <p:spPr>
          <a:xfrm>
            <a:off x="1337912" y="2353943"/>
            <a:ext cx="8855242" cy="3416320"/>
          </a:xfrm>
          <a:prstGeom prst="rect">
            <a:avLst/>
          </a:prstGeom>
          <a:noFill/>
        </p:spPr>
        <p:txBody>
          <a:bodyPr wrap="square" rtlCol="0">
            <a:spAutoFit/>
          </a:bodyPr>
          <a:lstStyle/>
          <a:p>
            <a:r>
              <a:rPr lang="en-US" sz="3600" dirty="0"/>
              <a:t>When experimenting with different prompting techniques, </a:t>
            </a:r>
            <a:r>
              <a:rPr lang="en-US" sz="3600" b="1" dirty="0"/>
              <a:t>always</a:t>
            </a:r>
            <a:r>
              <a:rPr lang="en-US" sz="3600" dirty="0"/>
              <a:t> make sure you clear out custom instructions (make sure to save them somewhere) and start with a  fresh chat session. Also, be aware of </a:t>
            </a:r>
            <a:r>
              <a:rPr lang="en-US" sz="3600" b="1" dirty="0"/>
              <a:t>system instructions </a:t>
            </a:r>
            <a:r>
              <a:rPr lang="en-US" sz="3600" dirty="0"/>
              <a:t>that you can’t see that can influence your tests.</a:t>
            </a:r>
          </a:p>
        </p:txBody>
      </p:sp>
    </p:spTree>
    <p:extLst>
      <p:ext uri="{BB962C8B-B14F-4D97-AF65-F5344CB8AC3E}">
        <p14:creationId xmlns:p14="http://schemas.microsoft.com/office/powerpoint/2010/main" val="130368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C6688-9A8F-2B82-FF18-90731F0736D5}"/>
              </a:ext>
            </a:extLst>
          </p:cNvPr>
          <p:cNvSpPr>
            <a:spLocks noGrp="1"/>
          </p:cNvSpPr>
          <p:nvPr>
            <p:ph type="title"/>
          </p:nvPr>
        </p:nvSpPr>
        <p:spPr/>
        <p:txBody>
          <a:bodyPr>
            <a:normAutofit/>
          </a:bodyPr>
          <a:lstStyle/>
          <a:p>
            <a:r>
              <a:rPr lang="en-US" sz="4400" dirty="0"/>
              <a:t>Guide</a:t>
            </a:r>
            <a:br>
              <a:rPr lang="en-US" sz="4400" dirty="0"/>
            </a:br>
            <a:r>
              <a:rPr lang="en-US" sz="4400" dirty="0"/>
              <a:t>overview</a:t>
            </a:r>
          </a:p>
        </p:txBody>
      </p:sp>
      <p:pic>
        <p:nvPicPr>
          <p:cNvPr id="5" name="Picture 4">
            <a:extLst>
              <a:ext uri="{FF2B5EF4-FFF2-40B4-BE49-F238E27FC236}">
                <a16:creationId xmlns:a16="http://schemas.microsoft.com/office/drawing/2014/main" id="{6D9DA02E-5772-BBB7-4DB9-FE6F9ADD088E}"/>
              </a:ext>
            </a:extLst>
          </p:cNvPr>
          <p:cNvPicPr>
            <a:picLocks noChangeAspect="1"/>
          </p:cNvPicPr>
          <p:nvPr/>
        </p:nvPicPr>
        <p:blipFill>
          <a:blip r:embed="rId3"/>
          <a:stretch>
            <a:fillRect/>
          </a:stretch>
        </p:blipFill>
        <p:spPr>
          <a:xfrm>
            <a:off x="4134053" y="0"/>
            <a:ext cx="6858000" cy="6858000"/>
          </a:xfrm>
          <a:prstGeom prst="rect">
            <a:avLst/>
          </a:prstGeom>
        </p:spPr>
      </p:pic>
    </p:spTree>
    <p:extLst>
      <p:ext uri="{BB962C8B-B14F-4D97-AF65-F5344CB8AC3E}">
        <p14:creationId xmlns:p14="http://schemas.microsoft.com/office/powerpoint/2010/main" val="2412475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76ACAB-BBF8-3EAB-B198-187176712733}"/>
              </a:ext>
            </a:extLst>
          </p:cNvPr>
          <p:cNvPicPr>
            <a:picLocks noChangeAspect="1"/>
          </p:cNvPicPr>
          <p:nvPr/>
        </p:nvPicPr>
        <p:blipFill>
          <a:blip r:embed="rId3"/>
          <a:stretch>
            <a:fillRect/>
          </a:stretch>
        </p:blipFill>
        <p:spPr>
          <a:xfrm>
            <a:off x="861829" y="0"/>
            <a:ext cx="10468342" cy="6858000"/>
          </a:xfrm>
          <a:prstGeom prst="rect">
            <a:avLst/>
          </a:prstGeom>
        </p:spPr>
      </p:pic>
    </p:spTree>
    <p:extLst>
      <p:ext uri="{BB962C8B-B14F-4D97-AF65-F5344CB8AC3E}">
        <p14:creationId xmlns:p14="http://schemas.microsoft.com/office/powerpoint/2010/main" val="191433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884B8-CFF9-1F66-2F08-8936B7F5E439}"/>
              </a:ext>
            </a:extLst>
          </p:cNvPr>
          <p:cNvSpPr>
            <a:spLocks noGrp="1"/>
          </p:cNvSpPr>
          <p:nvPr>
            <p:ph type="title"/>
          </p:nvPr>
        </p:nvSpPr>
        <p:spPr/>
        <p:txBody>
          <a:bodyPr/>
          <a:lstStyle/>
          <a:p>
            <a:r>
              <a:rPr lang="en-US" dirty="0"/>
              <a:t>Six Strategies for Better Results</a:t>
            </a:r>
          </a:p>
        </p:txBody>
      </p:sp>
      <p:sp>
        <p:nvSpPr>
          <p:cNvPr id="5" name="Content Placeholder 4">
            <a:extLst>
              <a:ext uri="{FF2B5EF4-FFF2-40B4-BE49-F238E27FC236}">
                <a16:creationId xmlns:a16="http://schemas.microsoft.com/office/drawing/2014/main" id="{1B6492C4-8175-DA23-0E81-25497E492342}"/>
              </a:ext>
            </a:extLst>
          </p:cNvPr>
          <p:cNvSpPr>
            <a:spLocks noGrp="1"/>
          </p:cNvSpPr>
          <p:nvPr>
            <p:ph idx="1"/>
          </p:nvPr>
        </p:nvSpPr>
        <p:spPr>
          <a:xfrm>
            <a:off x="1141412" y="1788607"/>
            <a:ext cx="9905999" cy="4813160"/>
          </a:xfrm>
        </p:spPr>
        <p:txBody>
          <a:bodyPr>
            <a:normAutofit/>
          </a:bodyPr>
          <a:lstStyle/>
          <a:p>
            <a:r>
              <a:rPr lang="en-US" sz="3600" dirty="0"/>
              <a:t>Write clear instructions</a:t>
            </a:r>
          </a:p>
          <a:p>
            <a:r>
              <a:rPr lang="en-US" sz="3600" dirty="0"/>
              <a:t>Provide reference text</a:t>
            </a:r>
          </a:p>
          <a:p>
            <a:r>
              <a:rPr lang="en-US" sz="3600" dirty="0"/>
              <a:t>Split complex tasks into simpler subtasks</a:t>
            </a:r>
          </a:p>
          <a:p>
            <a:r>
              <a:rPr lang="en-US" sz="3600" dirty="0"/>
              <a:t>Give the model time to “think”</a:t>
            </a:r>
          </a:p>
          <a:p>
            <a:r>
              <a:rPr lang="en-US" sz="3600" dirty="0"/>
              <a:t>Use external tools</a:t>
            </a:r>
          </a:p>
        </p:txBody>
      </p:sp>
    </p:spTree>
    <p:extLst>
      <p:ext uri="{BB962C8B-B14F-4D97-AF65-F5344CB8AC3E}">
        <p14:creationId xmlns:p14="http://schemas.microsoft.com/office/powerpoint/2010/main" val="241547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579A-5935-7D11-B426-288A06D9F908}"/>
              </a:ext>
            </a:extLst>
          </p:cNvPr>
          <p:cNvSpPr>
            <a:spLocks noGrp="1"/>
          </p:cNvSpPr>
          <p:nvPr>
            <p:ph type="title"/>
          </p:nvPr>
        </p:nvSpPr>
        <p:spPr>
          <a:xfrm>
            <a:off x="1141413" y="618518"/>
            <a:ext cx="9905998" cy="1300717"/>
          </a:xfrm>
        </p:spPr>
        <p:txBody>
          <a:bodyPr/>
          <a:lstStyle/>
          <a:p>
            <a:r>
              <a:rPr lang="en-US" dirty="0"/>
              <a:t>Special Considerations</a:t>
            </a:r>
          </a:p>
        </p:txBody>
      </p:sp>
      <p:sp>
        <p:nvSpPr>
          <p:cNvPr id="3" name="Content Placeholder 2">
            <a:extLst>
              <a:ext uri="{FF2B5EF4-FFF2-40B4-BE49-F238E27FC236}">
                <a16:creationId xmlns:a16="http://schemas.microsoft.com/office/drawing/2014/main" id="{94181E69-22A4-DE4C-32A1-E77EC2E5063F}"/>
              </a:ext>
            </a:extLst>
          </p:cNvPr>
          <p:cNvSpPr>
            <a:spLocks noGrp="1"/>
          </p:cNvSpPr>
          <p:nvPr>
            <p:ph idx="1"/>
          </p:nvPr>
        </p:nvSpPr>
        <p:spPr>
          <a:xfrm>
            <a:off x="1141412" y="2048522"/>
            <a:ext cx="10705595" cy="4251797"/>
          </a:xfrm>
        </p:spPr>
        <p:txBody>
          <a:bodyPr>
            <a:normAutofit/>
          </a:bodyPr>
          <a:lstStyle/>
          <a:p>
            <a:r>
              <a:rPr lang="en-US" sz="3600" dirty="0"/>
              <a:t>This guide is not exhaustive</a:t>
            </a:r>
          </a:p>
          <a:p>
            <a:r>
              <a:rPr lang="en-US" sz="3600" dirty="0"/>
              <a:t>Examples are geared toward OpenAI API developers</a:t>
            </a:r>
          </a:p>
          <a:p>
            <a:r>
              <a:rPr lang="en-US" sz="3600" dirty="0"/>
              <a:t>They do not adopt a framework</a:t>
            </a:r>
          </a:p>
        </p:txBody>
      </p:sp>
    </p:spTree>
    <p:extLst>
      <p:ext uri="{BB962C8B-B14F-4D97-AF65-F5344CB8AC3E}">
        <p14:creationId xmlns:p14="http://schemas.microsoft.com/office/powerpoint/2010/main" val="295254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AF60-B659-20E7-6451-1F2AB76063B8}"/>
              </a:ext>
            </a:extLst>
          </p:cNvPr>
          <p:cNvSpPr>
            <a:spLocks noGrp="1"/>
          </p:cNvSpPr>
          <p:nvPr>
            <p:ph type="title"/>
          </p:nvPr>
        </p:nvSpPr>
        <p:spPr/>
        <p:txBody>
          <a:bodyPr/>
          <a:lstStyle/>
          <a:p>
            <a:r>
              <a:rPr lang="en-US" dirty="0"/>
              <a:t>System and user Roles</a:t>
            </a:r>
          </a:p>
        </p:txBody>
      </p:sp>
      <p:pic>
        <p:nvPicPr>
          <p:cNvPr id="5" name="Picture 4">
            <a:extLst>
              <a:ext uri="{FF2B5EF4-FFF2-40B4-BE49-F238E27FC236}">
                <a16:creationId xmlns:a16="http://schemas.microsoft.com/office/drawing/2014/main" id="{9237CCAE-22CB-CC65-1DE9-D1EE9704C4C1}"/>
              </a:ext>
            </a:extLst>
          </p:cNvPr>
          <p:cNvPicPr>
            <a:picLocks noChangeAspect="1"/>
          </p:cNvPicPr>
          <p:nvPr/>
        </p:nvPicPr>
        <p:blipFill>
          <a:blip r:embed="rId3"/>
          <a:stretch>
            <a:fillRect/>
          </a:stretch>
        </p:blipFill>
        <p:spPr>
          <a:xfrm>
            <a:off x="0" y="2076028"/>
            <a:ext cx="12192000" cy="3283459"/>
          </a:xfrm>
          <a:prstGeom prst="rect">
            <a:avLst/>
          </a:prstGeom>
        </p:spPr>
      </p:pic>
    </p:spTree>
    <p:extLst>
      <p:ext uri="{BB962C8B-B14F-4D97-AF65-F5344CB8AC3E}">
        <p14:creationId xmlns:p14="http://schemas.microsoft.com/office/powerpoint/2010/main" val="33248225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11658</TotalTime>
  <Words>1428</Words>
  <Application>Microsoft Office PowerPoint</Application>
  <PresentationFormat>Widescreen</PresentationFormat>
  <Paragraphs>163</Paragraphs>
  <Slides>18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Söhne</vt:lpstr>
      <vt:lpstr>Tw Cen MT</vt:lpstr>
      <vt:lpstr>Circuit</vt:lpstr>
      <vt:lpstr>The Official OpenAI Prompt Engineering Guide</vt:lpstr>
      <vt:lpstr>PowerPoint Presentation</vt:lpstr>
      <vt:lpstr>custom Instructions</vt:lpstr>
      <vt:lpstr>start clean when experimenting</vt:lpstr>
      <vt:lpstr>Guide overview</vt:lpstr>
      <vt:lpstr>PowerPoint Presentation</vt:lpstr>
      <vt:lpstr>Six Strategies for Better Results</vt:lpstr>
      <vt:lpstr>Special Considerations</vt:lpstr>
      <vt:lpstr>System and user Roles</vt:lpstr>
      <vt:lpstr>Write Clear  Instructions</vt:lpstr>
      <vt:lpstr>PowerPoint Presentation</vt:lpstr>
      <vt:lpstr>Include details in your query</vt:lpstr>
      <vt:lpstr>Ask the model to adopt a  Persona, tone, and/or style</vt:lpstr>
      <vt:lpstr>Use delimiters to clearly indicate  distinct parts of the input</vt:lpstr>
      <vt:lpstr>Specify the steps required to complete  a task</vt:lpstr>
      <vt:lpstr>Provide examples (shots)</vt:lpstr>
      <vt:lpstr>Specify the desired length of the output</vt:lpstr>
      <vt:lpstr>Provide  reference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Official OpenAI Prompt Engineering Guide</dc:title>
  <cp:lastModifiedBy>Zain Naboulsi</cp:lastModifiedBy>
  <cp:revision>10</cp:revision>
  <dcterms:created xsi:type="dcterms:W3CDTF">2023-10-26T23:38:07Z</dcterms:created>
  <dcterms:modified xsi:type="dcterms:W3CDTF">2024-03-04T18:14:39Z</dcterms:modified>
</cp:coreProperties>
</file>